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307" r:id="rId4"/>
    <p:sldId id="308" r:id="rId5"/>
    <p:sldId id="310" r:id="rId6"/>
    <p:sldId id="311" r:id="rId7"/>
    <p:sldId id="300" r:id="rId8"/>
    <p:sldId id="313" r:id="rId9"/>
    <p:sldId id="314" r:id="rId10"/>
    <p:sldId id="315" r:id="rId11"/>
    <p:sldId id="316" r:id="rId12"/>
    <p:sldId id="317" r:id="rId13"/>
    <p:sldId id="312" r:id="rId14"/>
    <p:sldId id="29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03EFFB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120" d="100"/>
          <a:sy n="120" d="100"/>
        </p:scale>
        <p:origin x="-137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FB22A-A3AE-40F2-A45C-41E53DC4A497}" type="datetimeFigureOut">
              <a:rPr lang="ru-RU" smtClean="0"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54FEF-21DC-41DC-8DF5-5EEF6CBFC7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3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E85FC-995B-439B-BE72-DAF23EE3651E}" type="datetimeFigureOut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689E9-EA26-49F0-937F-16F1FC7F46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569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689E9-EA26-49F0-937F-16F1FC7F46A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059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CC32-9295-4B99-872A-BA21871925E2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DB551-DFDA-4730-8A20-F9317CB6D655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8189-F59F-4C28-B8A4-52A9E81B5C16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28BE6-5169-4D6E-A3DF-05213C0BDD44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85274-C392-4817-950E-8F78CDCBE224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B3EC-9D14-4563-92B7-329EAD57E863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7C7D-92D7-4983-B487-50C03560C4A0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DCC01-0150-460E-9D67-C884E1502EF5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0EC24-3FD4-4E48-B24D-0224969A2C5B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9674-6EF7-48C8-9D75-62880A8B5EE4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88AA-BC94-4E1A-9EDA-0C4305392AA9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9AB6F-BE65-4F2F-B2DF-A0F7B6671F23}" type="datetime1">
              <a:rPr lang="ru-RU" smtClean="0"/>
              <a:pPr/>
              <a:t>26.02.2026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2686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2664296"/>
          </a:xfrm>
          <a:solidFill>
            <a:srgbClr val="002060">
              <a:alpha val="75000"/>
            </a:srgbClr>
          </a:solidFill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расследования причин аварий и инцидентов в электроэнергетике и новый Порядок передачи оперативной информации об авариях и инцидентах в </a:t>
            </a:r>
            <a:r>
              <a:rPr lang="ru-RU" sz="32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электроэнергетике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177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31640" y="-35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управление </a:t>
            </a:r>
            <a:endParaRPr lang="ru-RU" b="1" i="1" dirty="0" smtClean="0">
              <a:solidFill>
                <a:srgbClr val="FFC000"/>
              </a:solidFill>
            </a:endParaRPr>
          </a:p>
          <a:p>
            <a:r>
              <a:rPr lang="ru-RU" b="1" i="1" dirty="0" smtClean="0">
                <a:solidFill>
                  <a:srgbClr val="FFC000"/>
                </a:solidFill>
              </a:rPr>
              <a:t>Федеральной </a:t>
            </a:r>
            <a:r>
              <a:rPr lang="ru-RU" b="1" i="1" dirty="0">
                <a:solidFill>
                  <a:srgbClr val="FFC000"/>
                </a:solidFill>
              </a:rPr>
              <a:t>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РОСТЕХНАДЗОР</a:t>
            </a: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357826"/>
            <a:ext cx="42776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Рябухин Евгений Анатольевич,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Начальник Кузбасского отдела по надзору за энергосетями и энергоустановками потребителей и энергоснабжением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75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75964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Содержание оперативной информации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67" y="1340768"/>
            <a:ext cx="8920129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 Сибирского управления Ростехнадзора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на сайте: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://usib.gosnadzor.ru/about/contacts/</a:t>
            </a:r>
            <a:endParaRPr lang="ru-RU" sz="16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39552" y="5886629"/>
            <a:ext cx="8064896" cy="8156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сообщений об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авариях, чрезвычайных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ситуациях и иных происшествиях, возникших на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предприятиях,</a:t>
            </a:r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поднадзорных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Сибирскому управлению </a:t>
            </a:r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(3842) 71-63-03, (3842) 34-23-03 (круглосуточно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 E-</a:t>
            </a:r>
            <a:r>
              <a:rPr lang="ru-RU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operinfo@sib.gosnadzor.gov.ru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67" y="1925543"/>
            <a:ext cx="892012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Оперативная </a:t>
            </a:r>
            <a:r>
              <a:rPr lang="ru-RU" sz="1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авариях и </a:t>
            </a:r>
            <a:r>
              <a:rPr lang="ru-RU" sz="1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инцидентах должна </a:t>
            </a:r>
            <a:r>
              <a:rPr lang="ru-RU" sz="1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 следующие сведения: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диспетчерское наименование объекта электроэнергетики, на котором произошла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 или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инцидент, и наименование субъекта Российской Федерации, на территории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расположен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объект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наименование владельца объекта электроэнергетики, на котором произошла авария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инцидент;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дату и московское время возникновения аварии или инцидента в формате "ДД.ММ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ЧЧ:ММ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краткое описание обстоятельств, при которых произошла авария или инцидент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электроэнергетике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погодные условия и иные природные явления на момент возникновения аварии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инцидента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такие погодные условия и иные природные явления послужили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возникновения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аварии или инцидента;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диспетчерские наименования отключившихся линий электропередачи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энергетического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электротехнического оборудования объектов электроэнергетики;</a:t>
            </a:r>
          </a:p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ж) технические параметры отключившегося основного энергетического и электротехнического оборудования;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з) диспетчерские наименования устройств (комплексов) релейной защиты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автоматики, действием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отключились линии электропередачи или оборудование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электроэнергетики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и) сведения о линиях электропередачи, основном энергетическом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электротехническом оборудовании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электроэнергетики, не включенных после аварии или инцидента (вывод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ремонт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сроки диспетчерской или оперативной заявки);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к) причину отключения, повреждения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(или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перегрузки линий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электропередачи, оборудования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наличии такой информации);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л) сведения о последствиях, вызванных отклонением технологического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основного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объекта электроэнергетики, в том числе 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прекращении электроснабжения собственных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нужд;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м) сведения об отклонении параметров электроэнергетического режима энергосистемы за пределы допустимых значений (при наличии);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н) сведения об объеме полного и (или) частичного ограничения режима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электрической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 потребителей с указанием суммарной величины мощности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отключенной нагрузки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 (МВт);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о) сведения о нарушении технологических процессов потребителей электрической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энергии, владеющих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праве собственности или ином законном основании </a:t>
            </a:r>
            <a:r>
              <a:rPr lang="ru-RU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энергопринимающими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устройствами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максимальная мощность которых превышает 5 МВт (при наличии);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п) хронологию ликвидации аварии или инцидента с указанием даты и московского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формате "ДД.ММ в ЧЧ:ММ" включения линий электропередачи и оборудования,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отключившихся в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ходе аварии или инцидента, и восстановления электроснабжения потребителей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 энергии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426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i="1" strike="sngStrike" dirty="0">
              <a:solidFill>
                <a:srgbClr val="FFC000"/>
              </a:solidFill>
            </a:endParaRPr>
          </a:p>
        </p:txBody>
      </p:sp>
      <p:pic>
        <p:nvPicPr>
          <p:cNvPr id="4099" name="Picture 3" descr="C:\Носкова Д.И\Доклады\Доклад на 27.02.2026\0000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499" y="1319830"/>
            <a:ext cx="3165002" cy="2091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Носкова Д.И\Доклады\Доклад на 27.02.2026\Приложение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7" y="1319830"/>
            <a:ext cx="1779170" cy="25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Носкова Д.И\Доклады\Доклад на 27.02.2026\Приложение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19830"/>
            <a:ext cx="1783111" cy="251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Носкова Д.И\Доклады\Доклад на 27.02.2026\Приложение 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5" y="3842246"/>
            <a:ext cx="1761374" cy="24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Носкова Д.И\Доклады\Доклад на 27.02.2026\Приложение 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37" y="4605940"/>
            <a:ext cx="2448056" cy="17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Носкова Д.И\Доклады\Доклад на 27.02.2026\Приложение 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400" y="4605940"/>
            <a:ext cx="2448056" cy="17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Носкова Д.И\Доклады\Доклад на 27.02.2026\Приложение 7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45" y="3842246"/>
            <a:ext cx="1775011" cy="249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flipH="1">
            <a:off x="2060239" y="2456600"/>
            <a:ext cx="720080" cy="2423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8173901" flipH="1">
            <a:off x="1818180" y="3772455"/>
            <a:ext cx="1272236" cy="219253"/>
          </a:xfrm>
          <a:prstGeom prst="righ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0800000" flipH="1">
            <a:off x="6300224" y="2456600"/>
            <a:ext cx="720080" cy="24231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2716349" flipH="1">
            <a:off x="6043928" y="3762566"/>
            <a:ext cx="1272236" cy="219253"/>
          </a:xfrm>
          <a:prstGeom prst="righ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 flipH="1">
            <a:off x="3282601" y="3928966"/>
            <a:ext cx="1067622" cy="219253"/>
          </a:xfrm>
          <a:prstGeom prst="righ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5400000" flipH="1">
            <a:off x="4867895" y="3928965"/>
            <a:ext cx="1067622" cy="219253"/>
          </a:xfrm>
          <a:prstGeom prst="rightArrow">
            <a:avLst/>
          </a:prstGeom>
          <a:noFill/>
          <a:ln>
            <a:solidFill>
              <a:schemeClr val="tx1"/>
            </a:solidFill>
          </a:ln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3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12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Резервные источники электроснабжения котельных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5124" name="Picture 4" descr="C:\Users\di.noskova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70" y="1340768"/>
            <a:ext cx="3780741" cy="52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1340768"/>
            <a:ext cx="4392488" cy="2862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4.18 СП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89.13330.2016: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 первой категории необходимо: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электроснабжение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котельной выполнять по первой категории в соответствии с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ПУЭ.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котельных второй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</a:t>
            </a:r>
          </a:p>
          <a:p>
            <a:pPr marL="171450" indent="-171450">
              <a:buFontTx/>
              <a:buChar char="-"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установленной мощности электроснабжение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по второй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согласно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ПУЭ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требований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 16.7.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котельных третьей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категории:</a:t>
            </a:r>
          </a:p>
          <a:p>
            <a:pPr marL="171450" indent="-171450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лектроснабжение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выполняться по третьей категории согласно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ПУЭ.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1960" y="4509120"/>
            <a:ext cx="4392488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16.17 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89.13330.2016: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Электродвигатели сетевых 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подпиточных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насосов в котельных, вырабатывающих в качестве теплоносителя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воду                           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температурой выше 115 °C, а также питательных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насосов  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отсутствии питательного насоса с паровым приводом) независимо от категории котельной, как источника отпуска тепловой энергии, а также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котельные, работающие на твердом топливе, независимо от параметров теплоносителя относят по условиям электроснабжения к первой категории.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rgbClr val="FFC000"/>
                </a:solidFill>
              </a:rPr>
              <a:t>Котельные без </a:t>
            </a:r>
            <a:r>
              <a:rPr lang="ru-RU" sz="2400" b="1" i="1" dirty="0" smtClean="0">
                <a:solidFill>
                  <a:srgbClr val="FFC000"/>
                </a:solidFill>
              </a:rPr>
              <a:t>резервного</a:t>
            </a:r>
          </a:p>
          <a:p>
            <a:r>
              <a:rPr lang="ru-RU" sz="2400" b="1" i="1" dirty="0" smtClean="0">
                <a:solidFill>
                  <a:srgbClr val="FFC000"/>
                </a:solidFill>
              </a:rPr>
              <a:t>источника электроснабжения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796486"/>
              </p:ext>
            </p:extLst>
          </p:nvPr>
        </p:nvGraphicFramePr>
        <p:xfrm>
          <a:off x="467544" y="1484784"/>
          <a:ext cx="8280921" cy="4176464"/>
        </p:xfrm>
        <a:graphic>
          <a:graphicData uri="http://schemas.openxmlformats.org/drawingml/2006/table">
            <a:tbl>
              <a:tblPr/>
              <a:tblGrid>
                <a:gridCol w="34097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55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55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4725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Количество котельных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без резервного источника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электроснабжения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7362"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7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 и Республика Алтай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4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58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4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по СУР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7812360" y="2636912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812360" y="3212976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812360" y="3724537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833862" y="4221088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833862" y="4797152"/>
            <a:ext cx="0" cy="2880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833862" y="2627039"/>
            <a:ext cx="113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41,1%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56784" y="3167132"/>
            <a:ext cx="113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87,5%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56784" y="3704792"/>
            <a:ext cx="113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21,2%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2478" y="4221088"/>
            <a:ext cx="113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84,5%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2478" y="4777407"/>
            <a:ext cx="113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20,9%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9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" y="18827"/>
            <a:ext cx="1192462" cy="11779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1862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C000"/>
                </a:solidFill>
              </a:rPr>
              <a:t>Сибирское </a:t>
            </a:r>
            <a:r>
              <a:rPr lang="ru-RU" b="1" i="1" dirty="0" smtClean="0">
                <a:solidFill>
                  <a:srgbClr val="FFC000"/>
                </a:solidFill>
              </a:rPr>
              <a:t>управление</a:t>
            </a:r>
          </a:p>
          <a:p>
            <a:r>
              <a:rPr lang="ru-RU" b="1" i="1" dirty="0" smtClean="0">
                <a:solidFill>
                  <a:srgbClr val="FFC000"/>
                </a:solidFill>
              </a:rPr>
              <a:t>Федеральной </a:t>
            </a:r>
            <a:r>
              <a:rPr lang="ru-RU" b="1" i="1" dirty="0">
                <a:solidFill>
                  <a:srgbClr val="FFC000"/>
                </a:solidFill>
              </a:rPr>
              <a:t>службы по экологическому, технологическому и атомному </a:t>
            </a:r>
            <a:r>
              <a:rPr lang="ru-RU" b="1" i="1" dirty="0" smtClean="0">
                <a:solidFill>
                  <a:srgbClr val="FFC000"/>
                </a:solidFill>
              </a:rPr>
              <a:t>надзору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81175" y="303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6" descr="C:\Users\glushkovaai@local.st\Desktop\16.03.2023_Доклад к Коллегии\01 Доклад\Фото\IMG_31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0"/>
            <a:ext cx="2000264" cy="10853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12776"/>
            <a:ext cx="9144000" cy="50006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581" y="4628332"/>
            <a:ext cx="406794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/>
              <a:t>Рябухин Евгений </a:t>
            </a:r>
            <a:r>
              <a:rPr lang="ru-RU" sz="2000" b="1" i="1" dirty="0" smtClean="0"/>
              <a:t>Анатольевич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Кузбасского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по надзору</a:t>
            </a:r>
          </a:p>
          <a:p>
            <a:pPr algn="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энергосетями и энергоустановками потребителей и энергоснабжением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1224136"/>
          </a:xfrm>
          <a:solidFill>
            <a:srgbClr val="002060">
              <a:alpha val="22000"/>
            </a:srgbClr>
          </a:solidFill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03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44624"/>
            <a:ext cx="999249" cy="108011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41" y="1361778"/>
            <a:ext cx="4402832" cy="72008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indent="342900" algn="just">
              <a:spcBef>
                <a:spcPts val="0"/>
              </a:spcBef>
            </a:pPr>
            <a:r>
              <a:rPr lang="ru-RU" sz="1200" dirty="0">
                <a:latin typeface="Times New Roman"/>
                <a:ea typeface="Times New Roman"/>
              </a:rPr>
              <a:t>18.02.2022 прекращение электроснабжения </a:t>
            </a:r>
            <a:r>
              <a:rPr lang="ru-RU" sz="1200" dirty="0" smtClean="0">
                <a:latin typeface="Times New Roman"/>
                <a:ea typeface="Times New Roman"/>
              </a:rPr>
              <a:t>объектов АО </a:t>
            </a:r>
            <a:r>
              <a:rPr lang="ru-RU" sz="1200" dirty="0">
                <a:latin typeface="Times New Roman"/>
                <a:ea typeface="Times New Roman"/>
              </a:rPr>
              <a:t>РУСАЛ Новокузнецк» </a:t>
            </a:r>
            <a:r>
              <a:rPr lang="ru-RU" sz="1200" dirty="0" smtClean="0">
                <a:latin typeface="Times New Roman"/>
                <a:ea typeface="Times New Roman"/>
              </a:rPr>
              <a:t>(Кемеровская область – Кузбасс) на </a:t>
            </a:r>
            <a:r>
              <a:rPr lang="ru-RU" sz="1200" dirty="0">
                <a:latin typeface="Times New Roman"/>
                <a:ea typeface="Times New Roman"/>
              </a:rPr>
              <a:t>величину 147 </a:t>
            </a:r>
            <a:r>
              <a:rPr lang="ru-RU" sz="1200" dirty="0" smtClean="0">
                <a:latin typeface="Times New Roman"/>
                <a:ea typeface="Times New Roman"/>
              </a:rPr>
              <a:t>МВт</a:t>
            </a:r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7" y="116633"/>
            <a:ext cx="5327601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>
                <a:solidFill>
                  <a:srgbClr val="FFC000"/>
                </a:solidFill>
              </a:rPr>
              <a:t>Аварии, </a:t>
            </a:r>
            <a:r>
              <a:rPr lang="ru-RU" sz="2400" b="1" i="1" dirty="0" smtClean="0">
                <a:solidFill>
                  <a:srgbClr val="FFC000"/>
                </a:solidFill>
              </a:rPr>
              <a:t>расследованные </a:t>
            </a:r>
            <a:r>
              <a:rPr lang="ru-RU" sz="2400" b="1" i="1" dirty="0">
                <a:solidFill>
                  <a:srgbClr val="FFC000"/>
                </a:solidFill>
              </a:rPr>
              <a:t>Сибирским управлением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1" y="2033170"/>
            <a:ext cx="440283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000" lvl="0" indent="342000" algn="just">
              <a:buFont typeface="Arial" pitchFamily="34" charset="0"/>
              <a:buChar char="•"/>
            </a:pP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10.01.2024 действием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противоаварийной автоматики ПС 500 кВ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Таврическая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Омская область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)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произошло прекращение электроснабжения 322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населенных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пунктов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в 14 районах Омской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области и части потребителей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                  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г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Омске (суммарно 312 МВт) 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342000" lvl="0" algn="just"/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41" y="2996908"/>
            <a:ext cx="439224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342900" algn="just">
              <a:buFont typeface="Arial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03.06.2025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короткое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замыкание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на оборудовании СП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«ТЭЦ-5» АО «ТГК-11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»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(г. Омск)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и последующее выделение </a:t>
            </a:r>
            <a:r>
              <a:rPr lang="ru-RU" sz="1200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энергорайона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на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изолированную от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ЕЭС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России работу с избытком мощности и повышением частоты до 50,965 Гц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 Зафиксирован сброс нагрузки </a:t>
            </a:r>
            <a:r>
              <a:rPr lang="ru-RU" sz="1200" dirty="0">
                <a:solidFill>
                  <a:prstClr val="black"/>
                </a:solidFill>
                <a:latin typeface="Times New Roman"/>
                <a:ea typeface="Times New Roman"/>
              </a:rPr>
              <a:t>- 208 </a:t>
            </a:r>
            <a:r>
              <a:rPr lang="ru-RU" sz="12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МВт</a:t>
            </a:r>
            <a:endParaRPr lang="ru-RU" sz="12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C:\Users\di.noskova\Desktop\file.UFWVV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77553"/>
            <a:ext cx="381642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19645"/>
              </p:ext>
            </p:extLst>
          </p:nvPr>
        </p:nvGraphicFramePr>
        <p:xfrm>
          <a:off x="1115614" y="4284227"/>
          <a:ext cx="7056785" cy="2204191"/>
        </p:xfrm>
        <a:graphic>
          <a:graphicData uri="http://schemas.openxmlformats.org/drawingml/2006/table">
            <a:tbl>
              <a:tblPr/>
              <a:tblGrid>
                <a:gridCol w="1717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95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8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13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76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76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4857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4857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4857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4857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848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4857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431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433356">
                <a:tc rowSpan="2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Кемеровская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Алтайский край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Алтай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Новосибирская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Томская область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08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Участие представителей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СУР                                                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расследованиях причин аварий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поднадзорных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организациях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Разработано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противоаварийных мероприятий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39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44624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7" y="116633"/>
            <a:ext cx="5327601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rgbClr val="FFC000"/>
                </a:solidFill>
              </a:rPr>
              <a:t>Правила расследования причин аварий в электроэнергетике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pic>
        <p:nvPicPr>
          <p:cNvPr id="3074" name="Picture 2" descr="C:\Носкова Д.И\Доклады\Доклад на 27.02.2026\84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66" y="1650274"/>
            <a:ext cx="3440331" cy="45713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Носкова Д.И\Доклады\Доклад на 27.02.2026\14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50274"/>
            <a:ext cx="3250704" cy="457134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4572248" y="3935945"/>
            <a:ext cx="807192" cy="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99066" y="1636662"/>
            <a:ext cx="3440331" cy="45828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099066" y="1636662"/>
            <a:ext cx="3456632" cy="45828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60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44624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16607" y="116633"/>
            <a:ext cx="5327601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rgbClr val="FFC000"/>
                </a:solidFill>
              </a:rPr>
              <a:t>Классификация технологических нарушений в электроэнергетике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448" y="1340768"/>
            <a:ext cx="4834632" cy="5040560"/>
          </a:xfrm>
          <a:ln w="28575">
            <a:noFill/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нарушение: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Аварийное снижение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мощности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электростанции на 25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МВт                     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(технологически изолированные территориальные электроэнергетические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  <a:r>
              <a:rPr lang="en-US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МВт и более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Аварийное отключение и (или) повреждение ЛЭП, оборудования объекта электроэнергетики действием (в том числе неправильным) защит, либо персоналом вследствие отклонения технологических параметров, либо вследствие ошибочных или неправильных действий (бездействия)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Неправильная работа устройств (комплексов) релейной защиты и автоматики, технологических защит и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автоматики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(отказ) в работе СДТУ, АСДУ ДЦ, АСТУ ЦУС, ЦУ ВЭС, СЭС, малых ГЭС или СП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потребителя,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АСУ ТП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Недопустимое отклонение технологических параметров работы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ЛЭП,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или устройства объекта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  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пределы, установленные нормативными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                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приведшее к срочному выводу из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оперативного персонала объекта электроэнергетики (центра управления) от выполнения диспетчерской команды или изменение эксплуатационного состояния ЛЭП,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       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устройства без получения диспетчерской команды (разрешения), команды (подтверждения) оперативного персонала иного субъекта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ТЭС в режим выживания с использованием неснижаемого запаса </a:t>
            </a:r>
            <a:r>
              <a:rPr lang="ru-RU" sz="3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топлива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1309468"/>
            <a:ext cx="374441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нарушение в электроэнергетике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4208" y="2217975"/>
            <a:ext cx="2579820" cy="369332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2832117"/>
            <a:ext cx="2579820" cy="369332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3456871"/>
            <a:ext cx="2579820" cy="369332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27253" y="4257588"/>
            <a:ext cx="3587932" cy="203132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Авария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          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электроэнергетике, в результате которого произошло прекращение электроснабжения потребителей электрической энергии суммарной мощностью 100 МВт и более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в результате фактической реализации графиков временного отключения потребления суммарным объемом 100 МВт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68144" y="1894243"/>
            <a:ext cx="0" cy="17472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4" idx="1"/>
          </p:cNvCxnSpPr>
          <p:nvPr/>
        </p:nvCxnSpPr>
        <p:spPr>
          <a:xfrm flipV="1">
            <a:off x="5868144" y="3641537"/>
            <a:ext cx="576064" cy="3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5861666" y="3013296"/>
            <a:ext cx="576064" cy="3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861666" y="2405454"/>
            <a:ext cx="576064" cy="3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6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44624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20452"/>
              </p:ext>
            </p:extLst>
          </p:nvPr>
        </p:nvGraphicFramePr>
        <p:xfrm>
          <a:off x="77972" y="1484784"/>
          <a:ext cx="8958524" cy="4392492"/>
        </p:xfrm>
        <a:graphic>
          <a:graphicData uri="http://schemas.openxmlformats.org/drawingml/2006/table">
            <a:tbl>
              <a:tblPr/>
              <a:tblGrid>
                <a:gridCol w="990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4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835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42887">
                <a:tc>
                  <a:txBody>
                    <a:bodyPr/>
                    <a:lstStyle/>
                    <a:p>
                      <a:pPr marL="0" marR="0" indent="0" algn="ctr"/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2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Комиссия </a:t>
                      </a:r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Ростехнадзора</a:t>
                      </a:r>
                      <a:r>
                        <a:rPr lang="ru" sz="1200" b="1" baseline="0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 или его территориального органа расследует</a:t>
                      </a:r>
                      <a:r>
                        <a:rPr lang="ru" sz="1200" b="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:</a:t>
                      </a:r>
                      <a:endParaRPr lang="ru" sz="1200" b="1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1000" b="1" dirty="0">
                          <a:solidFill>
                            <a:schemeClr val="tx1"/>
                          </a:solidFill>
                          <a:latin typeface="Times New Roman"/>
                        </a:rPr>
                        <a:t>Участие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14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п.12 «а» абзац 2 </a:t>
                      </a:r>
                      <a:r>
                        <a:rPr lang="ru" sz="750" dirty="0">
                          <a:solidFill>
                            <a:srgbClr val="C00000"/>
                          </a:solidFill>
                          <a:latin typeface="Times New Roman"/>
                        </a:rPr>
                        <a:t>АВАРИЯ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8900"/>
                      <a:r>
                        <a:rPr lang="ru" sz="750" dirty="0">
                          <a:latin typeface="Times New Roman"/>
                        </a:rPr>
                        <a:t>Отключение 5 и более ЛЭП 110 кВ за 6 часов и одновременно 5 и более отключены на 30 мин и более, обесточены &gt;100 МВт потребителей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 dirty="0" smtClean="0">
                          <a:latin typeface="Times New Roman"/>
                        </a:rPr>
                        <a:t>МЭ</a:t>
                      </a:r>
                      <a:endParaRPr lang="ru" sz="750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п.12 «а» абзац 3 </a:t>
                      </a:r>
                      <a:r>
                        <a:rPr lang="ru" sz="750" dirty="0">
                          <a:solidFill>
                            <a:srgbClr val="C00000"/>
                          </a:solidFill>
                          <a:latin typeface="Times New Roman"/>
                        </a:rPr>
                        <a:t>АВАРИЯ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8900" algn="just"/>
                      <a:r>
                        <a:rPr lang="ru" sz="750" dirty="0">
                          <a:latin typeface="Times New Roman"/>
                        </a:rPr>
                        <a:t>Отключение 10 и более ЛЭП 6-35 кВ за 8 часов, если привели к обесточению более 3 часов, обесточены &gt; 100 МВт потребителей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МЭ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п.12 «а» абзац 4 </a:t>
                      </a:r>
                      <a:r>
                        <a:rPr lang="ru" sz="750" dirty="0">
                          <a:solidFill>
                            <a:srgbClr val="C00000"/>
                          </a:solidFill>
                          <a:latin typeface="Times New Roman"/>
                        </a:rPr>
                        <a:t>АВАРИЯ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900" marR="0" indent="0" algn="just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Отключение 2 и более ЛЭП 110 кВ и выше либо ЛЭП 110 кВ и оборудования 110 кВ и выше или основного энергетического оборудования 25 МВт (5 МВт) и более</a:t>
                      </a:r>
                      <a:r>
                        <a:rPr lang="ru" sz="750" dirty="0" smtClean="0">
                          <a:latin typeface="Times New Roman"/>
                        </a:rPr>
                        <a:t>,</a:t>
                      </a:r>
                      <a:r>
                        <a:rPr lang="en-US" sz="750" dirty="0" smtClean="0">
                          <a:latin typeface="Times New Roman"/>
                        </a:rPr>
                        <a:t>                 </a:t>
                      </a:r>
                      <a:r>
                        <a:rPr lang="ru" sz="750" dirty="0" smtClean="0">
                          <a:latin typeface="Times New Roman"/>
                        </a:rPr>
                        <a:t> </a:t>
                      </a:r>
                      <a:r>
                        <a:rPr lang="ru" sz="750" dirty="0">
                          <a:latin typeface="Times New Roman"/>
                        </a:rPr>
                        <a:t>обесточены &gt; 100 МВт потребителей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п.12 «а» абзац 5 </a:t>
                      </a:r>
                      <a:r>
                        <a:rPr lang="ru" sz="750" dirty="0">
                          <a:solidFill>
                            <a:srgbClr val="C00000"/>
                          </a:solidFill>
                          <a:latin typeface="Times New Roman"/>
                        </a:rPr>
                        <a:t>АВАРИЯ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900" marR="0" indent="0" algn="just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Отключение оборудования на 2 и более </a:t>
                      </a:r>
                      <a:r>
                        <a:rPr lang="ru" sz="750">
                          <a:latin typeface="Times New Roman"/>
                        </a:rPr>
                        <a:t>объектах </a:t>
                      </a:r>
                      <a:r>
                        <a:rPr lang="ru" sz="750" smtClean="0">
                          <a:latin typeface="Times New Roman"/>
                        </a:rPr>
                        <a:t>110 </a:t>
                      </a:r>
                      <a:r>
                        <a:rPr lang="ru" sz="750" dirty="0">
                          <a:latin typeface="Times New Roman"/>
                        </a:rPr>
                        <a:t>кВ и выше и (или) основного энергетического оборудования 25 МВт (5 МВт) и более</a:t>
                      </a:r>
                      <a:r>
                        <a:rPr lang="ru" sz="750" dirty="0" smtClean="0">
                          <a:latin typeface="Times New Roman"/>
                        </a:rPr>
                        <a:t>,</a:t>
                      </a:r>
                      <a:r>
                        <a:rPr lang="en-US" sz="750" dirty="0" smtClean="0">
                          <a:latin typeface="Times New Roman"/>
                        </a:rPr>
                        <a:t>                                      </a:t>
                      </a:r>
                      <a:r>
                        <a:rPr lang="ru" sz="750" dirty="0" smtClean="0">
                          <a:latin typeface="Times New Roman"/>
                        </a:rPr>
                        <a:t> </a:t>
                      </a:r>
                      <a:r>
                        <a:rPr lang="ru" sz="750" dirty="0">
                          <a:latin typeface="Times New Roman"/>
                        </a:rPr>
                        <a:t>обесточены &gt; 100 МВт потребителей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п.12 «а» абзац 6 </a:t>
                      </a:r>
                      <a:r>
                        <a:rPr lang="ru" sz="750" dirty="0">
                          <a:solidFill>
                            <a:srgbClr val="C00000"/>
                          </a:solidFill>
                          <a:latin typeface="Times New Roman"/>
                        </a:rPr>
                        <a:t>АВАРИЯ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8900"/>
                      <a:r>
                        <a:rPr lang="ru" sz="750" dirty="0">
                          <a:latin typeface="Times New Roman"/>
                        </a:rPr>
                        <a:t>Неправильная работа ПА (в том числе из-за неправильных действий персонала), обесточены &gt; 100 МВт потребителей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1043">
                <a:tc rowSpan="2"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  <a:spcBef>
                          <a:spcPts val="490"/>
                        </a:spcBef>
                      </a:pPr>
                      <a:r>
                        <a:rPr lang="ru" sz="750" dirty="0">
                          <a:latin typeface="Times New Roman"/>
                        </a:rPr>
                        <a:t>п.12 «б</a:t>
                      </a:r>
                      <a:r>
                        <a:rPr lang="ru" sz="750" dirty="0" smtClean="0">
                          <a:latin typeface="Times New Roman"/>
                        </a:rPr>
                        <a:t>»</a:t>
                      </a:r>
                      <a:br>
                        <a:rPr lang="ru" sz="750" dirty="0" smtClean="0">
                          <a:latin typeface="Times New Roman"/>
                        </a:rPr>
                      </a:br>
                      <a:r>
                        <a:rPr lang="ru" sz="750" dirty="0" smtClean="0">
                          <a:latin typeface="Times New Roman"/>
                        </a:rPr>
                        <a:t> </a:t>
                      </a:r>
                      <a:r>
                        <a:rPr lang="ru" sz="750" dirty="0">
                          <a:solidFill>
                            <a:srgbClr val="C00000"/>
                          </a:solidFill>
                          <a:latin typeface="Times New Roman"/>
                        </a:rPr>
                        <a:t>АВАРИЯ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8900"/>
                      <a:r>
                        <a:rPr lang="ru" sz="750" dirty="0">
                          <a:latin typeface="Times New Roman"/>
                        </a:rPr>
                        <a:t>Отклонение частоты за пределы 50,00 +/- 0,2 Гц - 3 часа и более или 50,00 +/- 0,4 Гц - 30 минут и более, обесточены &gt; 100 МВт потребителей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МЭ+СО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4464">
                <a:tc vMerge="1">
                  <a:txBody>
                    <a:bodyPr/>
                    <a:lstStyle/>
                    <a:p>
                      <a:endParaRPr sz="13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88900" algn="just"/>
                      <a:r>
                        <a:rPr lang="ru" sz="750" dirty="0">
                          <a:latin typeface="Times New Roman"/>
                        </a:rPr>
                        <a:t>Превышение МДП или ВДП длительностью 1 час и более, обесточены &gt; 100 МВт потребителей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МЭ+СО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5782">
                <a:tc rowSpan="3"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п.12 «б» </a:t>
                      </a:r>
                      <a:r>
                        <a:rPr lang="ru" sz="750" dirty="0" smtClean="0">
                          <a:latin typeface="Times New Roman"/>
                        </a:rPr>
                        <a:t/>
                      </a:r>
                      <a:br>
                        <a:rPr lang="ru" sz="750" dirty="0" smtClean="0">
                          <a:latin typeface="Times New Roman"/>
                        </a:rPr>
                      </a:br>
                      <a:r>
                        <a:rPr lang="ru" sz="750" dirty="0" smtClean="0">
                          <a:solidFill>
                            <a:srgbClr val="F28911"/>
                          </a:solidFill>
                          <a:latin typeface="Times New Roman"/>
                        </a:rPr>
                        <a:t>Инцидент </a:t>
                      </a:r>
                      <a:r>
                        <a:rPr lang="ru" sz="750" dirty="0">
                          <a:solidFill>
                            <a:srgbClr val="F28911"/>
                          </a:solidFill>
                          <a:latin typeface="Times New Roman"/>
                        </a:rPr>
                        <a:t>I кат.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8900" algn="just"/>
                      <a:r>
                        <a:rPr lang="ru" sz="750" dirty="0">
                          <a:latin typeface="Times New Roman"/>
                        </a:rPr>
                        <a:t>Отклонение частоты за пределы 50,00 +/- 0,2 Гц - 3 часа и более или 50,00 +/- 0,4 Гц - 30 минут и более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МЭ+СО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1836"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88900"/>
                      <a:r>
                        <a:rPr lang="ru" sz="750">
                          <a:latin typeface="Times New Roman"/>
                        </a:rPr>
                        <a:t>Превышение МДП или ВДП длительностью 1 час и более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МЭ+СО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1836">
                <a:tc v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88900"/>
                      <a:r>
                        <a:rPr lang="ru" sz="750" dirty="0">
                          <a:latin typeface="Times New Roman"/>
                        </a:rPr>
                        <a:t>Переход ТЭС 25 МВт (5 МВт) и более в режим выживания с использованием неснижаемого запаса топлива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МЭ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 dirty="0">
                          <a:latin typeface="Times New Roman"/>
                        </a:rPr>
                        <a:t>п.12 «</a:t>
                      </a:r>
                      <a:r>
                        <a:rPr lang="ru" sz="750" dirty="0" smtClean="0">
                          <a:latin typeface="Times New Roman"/>
                        </a:rPr>
                        <a:t>в»</a:t>
                      </a:r>
                      <a:br>
                        <a:rPr lang="ru" sz="750" dirty="0" smtClean="0">
                          <a:latin typeface="Times New Roman"/>
                        </a:rPr>
                      </a:br>
                      <a:r>
                        <a:rPr lang="ru" sz="750" dirty="0" smtClean="0">
                          <a:solidFill>
                            <a:srgbClr val="F28911"/>
                          </a:solidFill>
                          <a:latin typeface="Times New Roman"/>
                        </a:rPr>
                        <a:t>Инцидент </a:t>
                      </a:r>
                      <a:r>
                        <a:rPr lang="ru" sz="750" dirty="0">
                          <a:solidFill>
                            <a:srgbClr val="F28911"/>
                          </a:solidFill>
                          <a:latin typeface="Times New Roman"/>
                        </a:rPr>
                        <a:t>I кат.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900" marR="0" indent="0" algn="just">
                        <a:lnSpc>
                          <a:spcPct val="96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Отказ ОП объекта (ЦУС) от выполнения диспетчерской команды ДЦ, или изменение состояния ЛЭП, оборудования, устройства без получения команды (разрешения</a:t>
                      </a:r>
                      <a:r>
                        <a:rPr lang="ru" sz="750" dirty="0" smtClean="0">
                          <a:latin typeface="Times New Roman"/>
                        </a:rPr>
                        <a:t>) от ДЦ</a:t>
                      </a:r>
                      <a:endParaRPr lang="ru" sz="1300" baseline="30000" dirty="0"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МЭ+СО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10513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 dirty="0">
                          <a:latin typeface="Times New Roman"/>
                        </a:rPr>
                        <a:t>п.12 «</a:t>
                      </a:r>
                      <a:r>
                        <a:rPr lang="ru" sz="750" dirty="0" smtClean="0">
                          <a:latin typeface="Times New Roman"/>
                        </a:rPr>
                        <a:t>г»</a:t>
                      </a:r>
                      <a:br>
                        <a:rPr lang="ru" sz="750" dirty="0" smtClean="0">
                          <a:latin typeface="Times New Roman"/>
                        </a:rPr>
                      </a:br>
                      <a:r>
                        <a:rPr lang="ru" sz="750" dirty="0" smtClean="0">
                          <a:solidFill>
                            <a:srgbClr val="F28911"/>
                          </a:solidFill>
                          <a:latin typeface="Times New Roman"/>
                        </a:rPr>
                        <a:t>Инцидент </a:t>
                      </a:r>
                      <a:r>
                        <a:rPr lang="ru" sz="750" dirty="0">
                          <a:solidFill>
                            <a:srgbClr val="F28911"/>
                          </a:solidFill>
                          <a:latin typeface="Times New Roman"/>
                        </a:rPr>
                        <a:t>I кат.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88900" defTabSz="88392">
                        <a:tabLst>
                          <a:tab pos="88392" algn="l"/>
                        </a:tabLst>
                      </a:pPr>
                      <a:r>
                        <a:rPr lang="ru" sz="800" dirty="0">
                          <a:latin typeface="Arial"/>
                        </a:rPr>
                        <a:t>•</a:t>
                      </a:r>
                      <a:r>
                        <a:rPr lang="ru" sz="750" dirty="0">
                          <a:latin typeface="Times New Roman"/>
                        </a:rPr>
                        <a:t>	Т (АТ) 100 МВА и более изменение их формы или геометрических размеров или смещение корпуса на фундаменте</a:t>
                      </a:r>
                    </a:p>
                    <a:p>
                      <a:pPr marL="0" marR="0" indent="88900" defTabSz="88392">
                        <a:tabLst>
                          <a:tab pos="88392" algn="l"/>
                        </a:tabLst>
                      </a:pPr>
                      <a:r>
                        <a:rPr lang="ru" sz="800" dirty="0">
                          <a:latin typeface="Arial"/>
                        </a:rPr>
                        <a:t>•</a:t>
                      </a:r>
                      <a:r>
                        <a:rPr lang="ru" sz="750" dirty="0">
                          <a:latin typeface="Times New Roman"/>
                        </a:rPr>
                        <a:t>	Турбина 100 МВт и более разрушение проточной части</a:t>
                      </a:r>
                    </a:p>
                    <a:p>
                      <a:pPr marL="0" marR="0" indent="88900" defTabSz="88392">
                        <a:tabLst>
                          <a:tab pos="88392" algn="l"/>
                        </a:tabLst>
                      </a:pPr>
                      <a:r>
                        <a:rPr lang="ru" sz="800" dirty="0">
                          <a:latin typeface="Arial"/>
                        </a:rPr>
                        <a:t>•</a:t>
                      </a:r>
                      <a:r>
                        <a:rPr lang="ru" sz="750" dirty="0">
                          <a:latin typeface="Times New Roman"/>
                        </a:rPr>
                        <a:t>	Генератор 100 МВт и более разрушение его статора или ротора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727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п.12 «д» </a:t>
                      </a:r>
                      <a:r>
                        <a:rPr lang="ru" sz="750" dirty="0" smtClean="0">
                          <a:latin typeface="Times New Roman"/>
                        </a:rPr>
                        <a:t/>
                      </a:r>
                      <a:br>
                        <a:rPr lang="ru" sz="750" dirty="0" smtClean="0">
                          <a:latin typeface="Times New Roman"/>
                        </a:rPr>
                      </a:br>
                      <a:r>
                        <a:rPr lang="ru" sz="750" dirty="0" smtClean="0">
                          <a:solidFill>
                            <a:srgbClr val="F28911"/>
                          </a:solidFill>
                          <a:latin typeface="Times New Roman"/>
                        </a:rPr>
                        <a:t>Инцидент </a:t>
                      </a:r>
                      <a:r>
                        <a:rPr lang="ru" sz="750" dirty="0">
                          <a:solidFill>
                            <a:srgbClr val="F28911"/>
                          </a:solidFill>
                          <a:latin typeface="Times New Roman"/>
                        </a:rPr>
                        <a:t>I кат.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900" marR="0" indent="0" algn="just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Полная потеря, длительностью 1 час и более, одновременно передачи ТИ и ДС и ДУ между ДЦ и станцией 25 МВт и более или объектом 220 кВ (в ТИТЭС 110 кВ) и выше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>
                          <a:latin typeface="Times New Roman"/>
                        </a:rPr>
                        <a:t>СО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7622">
                <a:tc>
                  <a:txBody>
                    <a:bodyPr/>
                    <a:lstStyle/>
                    <a:p>
                      <a:pPr marL="0" marR="0" indent="0" algn="ctr"/>
                      <a:r>
                        <a:rPr lang="ru" sz="750" dirty="0">
                          <a:latin typeface="Times New Roman"/>
                        </a:rPr>
                        <a:t>п.12 «</a:t>
                      </a:r>
                      <a:r>
                        <a:rPr lang="ru" sz="750" dirty="0" smtClean="0">
                          <a:latin typeface="Times New Roman"/>
                        </a:rPr>
                        <a:t>е»</a:t>
                      </a:r>
                      <a:br>
                        <a:rPr lang="ru" sz="750" dirty="0" smtClean="0">
                          <a:latin typeface="Times New Roman"/>
                        </a:rPr>
                      </a:br>
                      <a:r>
                        <a:rPr lang="ru" sz="750" dirty="0" smtClean="0">
                          <a:solidFill>
                            <a:srgbClr val="F28911"/>
                          </a:solidFill>
                          <a:latin typeface="Times New Roman"/>
                        </a:rPr>
                        <a:t>Инцидент </a:t>
                      </a:r>
                      <a:r>
                        <a:rPr lang="ru" sz="750" dirty="0">
                          <a:solidFill>
                            <a:srgbClr val="F28911"/>
                          </a:solidFill>
                          <a:latin typeface="Times New Roman"/>
                        </a:rPr>
                        <a:t>I кат.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2900" marR="0" indent="0" algn="just">
                        <a:lnSpc>
                          <a:spcPct val="111000"/>
                        </a:lnSpc>
                      </a:pPr>
                      <a:r>
                        <a:rPr lang="ru" sz="750" dirty="0">
                          <a:latin typeface="Times New Roman"/>
                        </a:rPr>
                        <a:t>В случае если по результатам расследования комиссией собственника без участия РТН акт подписан с особым мнением более половины членов комиссии, проводится повторное расследование комиссией РТН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endParaRPr sz="1300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20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Организация расследования ТН комиссией </a:t>
            </a:r>
            <a:r>
              <a:rPr lang="ru-RU" sz="2400" b="1" i="1" dirty="0" err="1" smtClean="0">
                <a:solidFill>
                  <a:srgbClr val="FFC000"/>
                </a:solidFill>
              </a:rPr>
              <a:t>Ростехнадзора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45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А.И. Глушкова\03_Доклады\09_Доклад ОЗП АК_07.09.2023\Картинки\1653319029_5-celes-club-p-fon-dlya-prezentatsii-zavod-krasivie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61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Организация и проведение расследований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8" y="1555634"/>
            <a:ext cx="1063752" cy="30869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8" y="4664295"/>
            <a:ext cx="1063752" cy="105569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511660" y="1555634"/>
            <a:ext cx="6998208" cy="95463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L="0" marR="0" indent="0"/>
            <a:r>
              <a:rPr lang="ru" sz="1400" b="1" dirty="0" smtClean="0">
                <a:solidFill>
                  <a:srgbClr val="625431"/>
                </a:solidFill>
                <a:latin typeface="Times New Roman"/>
              </a:rPr>
              <a:t>Решение </a:t>
            </a:r>
            <a:r>
              <a:rPr lang="ru" sz="1400" b="1" dirty="0">
                <a:solidFill>
                  <a:srgbClr val="625431"/>
                </a:solidFill>
                <a:latin typeface="Times New Roman"/>
              </a:rPr>
              <a:t>о формировании комиссии </a:t>
            </a:r>
            <a:r>
              <a:rPr lang="ru" sz="1400" b="1" u="sng" dirty="0">
                <a:solidFill>
                  <a:srgbClr val="625431"/>
                </a:solidFill>
                <a:latin typeface="Times New Roman"/>
              </a:rPr>
              <a:t>(не позднее 48 часов</a:t>
            </a:r>
            <a:r>
              <a:rPr lang="ru" sz="1400" b="1" u="sng" dirty="0" smtClean="0">
                <a:solidFill>
                  <a:srgbClr val="625431"/>
                </a:solidFill>
                <a:latin typeface="Times New Roman"/>
              </a:rPr>
              <a:t>)</a:t>
            </a:r>
            <a:r>
              <a:rPr lang="ru" sz="1400" b="1" dirty="0" smtClean="0">
                <a:solidFill>
                  <a:srgbClr val="625431"/>
                </a:solidFill>
                <a:latin typeface="Times New Roman"/>
              </a:rPr>
              <a:t>:</a:t>
            </a:r>
            <a:endParaRPr lang="ru" sz="1400" b="1" dirty="0">
              <a:solidFill>
                <a:srgbClr val="625431"/>
              </a:solidFill>
              <a:latin typeface="Times New Roman"/>
            </a:endParaRPr>
          </a:p>
          <a:p>
            <a:pPr marL="171450" marR="0" indent="-171450"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/>
              </a:rPr>
              <a:t>с момента возникновения аварии или инцидента I категории (если расследует владелец объекта</a:t>
            </a:r>
            <a:r>
              <a:rPr lang="ru-RU" sz="1200" b="1" dirty="0" smtClean="0">
                <a:latin typeface="Times New Roman"/>
              </a:rPr>
              <a:t>)</a:t>
            </a:r>
          </a:p>
          <a:p>
            <a:pPr marL="171450" marR="0" indent="-171450">
              <a:spcAft>
                <a:spcPts val="105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latin typeface="Times New Roman"/>
              </a:rPr>
              <a:t>с момента получения территориальным органом Ростехнадзора информации о возникновении аварии или инцидента (если расследует территориальный орган </a:t>
            </a:r>
            <a:r>
              <a:rPr lang="ru-RU" sz="1200" b="1" dirty="0" err="1" smtClean="0">
                <a:latin typeface="Times New Roman"/>
              </a:rPr>
              <a:t>Ростехнадзора</a:t>
            </a:r>
            <a:r>
              <a:rPr lang="ru-RU" sz="1200" b="1" dirty="0" smtClean="0">
                <a:latin typeface="Times New Roman"/>
              </a:rPr>
              <a:t>)</a:t>
            </a:r>
            <a:endParaRPr lang="ru" sz="1400" b="1" dirty="0" smtClean="0">
              <a:solidFill>
                <a:srgbClr val="625431"/>
              </a:solidFill>
              <a:latin typeface="Times New Roman"/>
            </a:endParaRPr>
          </a:p>
          <a:p>
            <a:pPr marR="0"/>
            <a:endParaRPr lang="ru" sz="1200" b="1" dirty="0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1660" y="3343727"/>
            <a:ext cx="6998208" cy="2376264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r>
              <a:rPr lang="ru-RU" sz="1400" b="1" dirty="0">
                <a:solidFill>
                  <a:srgbClr val="625431"/>
                </a:solidFill>
                <a:latin typeface="Times New Roman"/>
              </a:rPr>
              <a:t>Расследование </a:t>
            </a:r>
            <a:r>
              <a:rPr lang="ru-RU" sz="1400" b="1" dirty="0" smtClean="0">
                <a:solidFill>
                  <a:srgbClr val="625431"/>
                </a:solidFill>
                <a:latin typeface="Times New Roman"/>
              </a:rPr>
              <a:t>начинается </a:t>
            </a:r>
            <a:r>
              <a:rPr lang="ru-RU" sz="1400" b="1" dirty="0">
                <a:solidFill>
                  <a:srgbClr val="625431"/>
                </a:solidFill>
                <a:latin typeface="Times New Roman"/>
              </a:rPr>
              <a:t>незамедлительно после принятия решения о расследовании и заканчивается в срок, не превышающий 20 календарных дней со дня начала расследования, </a:t>
            </a:r>
            <a:r>
              <a:rPr lang="ru-RU" sz="1400" b="1" dirty="0" smtClean="0">
                <a:solidFill>
                  <a:srgbClr val="625431"/>
                </a:solidFill>
                <a:latin typeface="Times New Roman"/>
              </a:rPr>
              <a:t>при этом:</a:t>
            </a:r>
          </a:p>
          <a:p>
            <a:endParaRPr lang="ru-RU" sz="1400" b="1" dirty="0" smtClean="0">
              <a:solidFill>
                <a:srgbClr val="625431"/>
              </a:solidFill>
              <a:latin typeface="Times New Roman"/>
            </a:endParaRPr>
          </a:p>
          <a:p>
            <a:r>
              <a:rPr lang="ru-RU" sz="1400" b="1" dirty="0" smtClean="0">
                <a:solidFill>
                  <a:srgbClr val="625431"/>
                </a:solidFill>
                <a:latin typeface="Times New Roman"/>
              </a:rPr>
              <a:t>- </a:t>
            </a:r>
            <a:r>
              <a:rPr lang="ru-RU" sz="1200" b="1" dirty="0" smtClean="0">
                <a:latin typeface="Times New Roman"/>
              </a:rPr>
              <a:t>в случае необходимости срок расследования может быть продлен не более чем на 45 календарных дней со дня окончания срока расследования</a:t>
            </a:r>
          </a:p>
          <a:p>
            <a:endParaRPr lang="ru-RU" sz="1200" b="1" dirty="0" smtClean="0">
              <a:latin typeface="Times New Roman"/>
            </a:endParaRPr>
          </a:p>
          <a:p>
            <a:r>
              <a:rPr lang="ru-RU" sz="1200" b="1" dirty="0" smtClean="0">
                <a:latin typeface="Times New Roman"/>
              </a:rPr>
              <a:t>- если требуется </a:t>
            </a:r>
            <a:r>
              <a:rPr lang="ru-RU" sz="1200" b="1" dirty="0">
                <a:latin typeface="Times New Roman"/>
              </a:rPr>
              <a:t>привлечение организации-изготовителя </a:t>
            </a:r>
            <a:r>
              <a:rPr lang="ru-RU" sz="1200" b="1" dirty="0" smtClean="0">
                <a:latin typeface="Times New Roman"/>
              </a:rPr>
              <a:t>(экспертиза/испытания оборудования</a:t>
            </a:r>
            <a:r>
              <a:rPr lang="ru-RU" sz="1200" b="1" dirty="0">
                <a:latin typeface="Times New Roman"/>
              </a:rPr>
              <a:t>, вывод из работы которого невозможен по условиям надежного функционирования </a:t>
            </a:r>
            <a:r>
              <a:rPr lang="ru-RU" sz="1200" b="1" dirty="0" smtClean="0">
                <a:latin typeface="Times New Roman"/>
              </a:rPr>
              <a:t>энергосистемы), то срок может быть продлен не </a:t>
            </a:r>
            <a:r>
              <a:rPr lang="ru-RU" sz="1200" b="1" dirty="0">
                <a:latin typeface="Times New Roman"/>
              </a:rPr>
              <a:t>более чем на 90 календарных дней со дня окончания срока </a:t>
            </a:r>
            <a:r>
              <a:rPr lang="ru-RU" sz="1200" b="1" dirty="0" smtClean="0">
                <a:latin typeface="Times New Roman"/>
              </a:rPr>
              <a:t>расследования</a:t>
            </a:r>
            <a:endParaRPr lang="ru-RU" sz="1200" b="1" dirty="0">
              <a:latin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11660" y="2756455"/>
            <a:ext cx="6998208" cy="32197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Autofit/>
          </a:bodyPr>
          <a:lstStyle/>
          <a:p>
            <a:pPr marR="0">
              <a:spcAft>
                <a:spcPts val="1050"/>
              </a:spcAft>
            </a:pPr>
            <a:r>
              <a:rPr lang="ru" sz="1400" b="1" dirty="0" smtClean="0">
                <a:solidFill>
                  <a:srgbClr val="625431"/>
                </a:solidFill>
                <a:latin typeface="Times New Roman"/>
              </a:rPr>
              <a:t>В состав комиссии включаются не </a:t>
            </a:r>
            <a:r>
              <a:rPr lang="ru" sz="1400" b="1" dirty="0">
                <a:solidFill>
                  <a:srgbClr val="625431"/>
                </a:solidFill>
                <a:latin typeface="Times New Roman"/>
              </a:rPr>
              <a:t>более 3 представителей от каждой </a:t>
            </a:r>
            <a:r>
              <a:rPr lang="ru" sz="1400" b="1" dirty="0" smtClean="0">
                <a:solidFill>
                  <a:srgbClr val="625431"/>
                </a:solidFill>
                <a:latin typeface="Times New Roman"/>
              </a:rPr>
              <a:t>организации</a:t>
            </a:r>
            <a:endParaRPr lang="ru" sz="1400" b="1" dirty="0">
              <a:solidFill>
                <a:srgbClr val="625431"/>
              </a:solidFill>
              <a:latin typeface="Times New Roman"/>
            </a:endParaRPr>
          </a:p>
          <a:p>
            <a:pPr marR="0"/>
            <a:endParaRPr lang="ru" sz="1200" b="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88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Содержание акта расследования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839" y="1245225"/>
            <a:ext cx="4613177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 расследования должен содержать следующую информацию: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и режима работы объектов электроэнергетики до и во время аварии в электроэнергетике или инцидента в электроэнергетике, а также описание последствий произошедших событий для технологического режима работы объекта электроэнергетики и электроэнергетического режима энергосистемы;</a:t>
            </a:r>
          </a:p>
          <a:p>
            <a:pPr algn="just">
              <a:lnSpc>
                <a:spcPct val="80000"/>
              </a:lnSpc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возникновения и развития аварии в электроэнергетике или инцидента в электроэнергетике с указанием обоснований по выявленным причинам возникновения и развития аварии в электроэнергетике или инцидента в электроэнергетике;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 персонала субъектов электроэнергетики и потребителей электрической энергии, послуживших предпосылками и (или) причинами возникновения аварии в электроэнергетике или инцидента в электроэнергетике;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в ходе расследования нарушений требований нормативных правовых актов и нормативно-технических документов в сфере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описание повреждений линий электропередачи и оборудования объектов электроэнергетики;</a:t>
            </a:r>
          </a:p>
          <a:p>
            <a:pPr algn="just">
              <a:lnSpc>
                <a:spcPct val="8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выявленных в ходе расследования недостатков проектной (рабочей) документации на строительство (реконструкцию, модернизацию, техническое перевооружение) объекта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электроэнергетики;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перечень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противоаварийных мероприятий.</a:t>
            </a:r>
          </a:p>
        </p:txBody>
      </p:sp>
      <p:pic>
        <p:nvPicPr>
          <p:cNvPr id="2050" name="Picture 2" descr="C:\Носкова Д.И\Доклады\Доклад на 27.02.2026\Screenshot_20260217_135848_Samsung Intern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2808312" cy="4646716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i="1" dirty="0" smtClean="0">
                <a:solidFill>
                  <a:srgbClr val="FFC000"/>
                </a:solidFill>
              </a:rPr>
              <a:t>Порядок передачи оперативной информации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0644" y="1700808"/>
            <a:ext cx="4428167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передачи оперативной информации об авариях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инцидентах                  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электроэнергетике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территориальным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федерального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энергетического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надзора, уполномоченному федеральному органу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субъекту оперативно-диспетчерского управления в электроэнергетике - системному оператору электроэнергетических систем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0645" y="2999289"/>
            <a:ext cx="442816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содержанию передаваемой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                         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авариях и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инцидентах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0645" y="3731738"/>
            <a:ext cx="4428167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передачи субъектами электроэнергетики и потребителями электрической энергии, которые владеют на праве собственности или ином законном основании объектами электросетевого хозяйства и (или) объектами по производству электрической энергии (далее - владельцы объектов электроэнергетики), и субъектом оперативно-диспетчерского управления электроэнергетики), и субъектом оперативно-диспетчерского управления оперативной информации об авариях и инцидентах, порядок актуализации переданной оперативной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0645" y="5373216"/>
            <a:ext cx="4428167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определению работников, уполномоченных осуществлять взаимодействие при передаче оперативной информации об авариях и инцидентах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3435275" y="392590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Носкова Д.И\Доклады\Доклад на 27.02.2026\поряд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" y="1340926"/>
            <a:ext cx="3517243" cy="496260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 стрелкой 2"/>
          <p:cNvCxnSpPr>
            <a:stCxn id="1026" idx="3"/>
            <a:endCxn id="4" idx="1"/>
          </p:cNvCxnSpPr>
          <p:nvPr/>
        </p:nvCxnSpPr>
        <p:spPr>
          <a:xfrm flipV="1">
            <a:off x="3563887" y="2208640"/>
            <a:ext cx="1036757" cy="16135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026" idx="3"/>
            <a:endCxn id="14" idx="1"/>
          </p:cNvCxnSpPr>
          <p:nvPr/>
        </p:nvCxnSpPr>
        <p:spPr>
          <a:xfrm flipV="1">
            <a:off x="3563887" y="3199344"/>
            <a:ext cx="1036758" cy="622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26" idx="3"/>
            <a:endCxn id="15" idx="1"/>
          </p:cNvCxnSpPr>
          <p:nvPr/>
        </p:nvCxnSpPr>
        <p:spPr>
          <a:xfrm>
            <a:off x="3563887" y="3822231"/>
            <a:ext cx="1036758" cy="571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026" idx="3"/>
            <a:endCxn id="16" idx="1"/>
          </p:cNvCxnSpPr>
          <p:nvPr/>
        </p:nvCxnSpPr>
        <p:spPr>
          <a:xfrm>
            <a:off x="3563887" y="3822231"/>
            <a:ext cx="1036758" cy="18279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6719924"/>
            <a:ext cx="9144000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48" y="6719924"/>
            <a:ext cx="9144000" cy="93452"/>
          </a:xfrm>
          <a:prstGeom prst="rect">
            <a:avLst/>
          </a:prstGeom>
          <a:solidFill>
            <a:srgbClr val="FFC0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48" y="6791932"/>
            <a:ext cx="9143752" cy="93452"/>
          </a:xfrm>
          <a:prstGeom prst="rect">
            <a:avLst/>
          </a:prstGeom>
          <a:solidFill>
            <a:schemeClr val="tx2">
              <a:lumMod val="7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7" y="116633"/>
            <a:ext cx="999249" cy="1080119"/>
          </a:xfrm>
          <a:prstGeom prst="rect">
            <a:avLst/>
          </a:prstGeom>
        </p:spPr>
      </p:pic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>
          <a:xfrm>
            <a:off x="6804248" y="6354799"/>
            <a:ext cx="2133600" cy="365125"/>
          </a:xfrm>
        </p:spPr>
        <p:txBody>
          <a:bodyPr/>
          <a:lstStyle/>
          <a:p>
            <a:fld id="{10931475-C794-413F-BE32-322E44EB440F}" type="slidenum">
              <a:rPr lang="ru-RU" sz="1600" b="1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116608" y="116633"/>
            <a:ext cx="5399608" cy="8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rgbClr val="FFC000"/>
                </a:solidFill>
              </a:rPr>
              <a:t>Схема передачи оперативной информации</a:t>
            </a:r>
            <a:endParaRPr lang="ru-RU" sz="2000" b="1" i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367" y="1340768"/>
            <a:ext cx="892012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оперативной информации об авариях и инцидентах I категории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электроэнергетике владельцем объекта электроэнергетики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367" y="2162549"/>
            <a:ext cx="2592288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федеральный орган исполнительной власти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2773" y="2162550"/>
            <a:ext cx="3155108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государственного энергетического надзора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2070218"/>
            <a:ext cx="313184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Диспетчерский центр субъекта 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оперативно-диспетчерского управления в электроэнергетике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367" y="2865996"/>
            <a:ext cx="892012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оперативной информации об авариях и инцидентах I категории в электроэнергетике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диспетчерским центром субъекта оперативно-диспетчерского управления в электроэнергетике</a:t>
            </a:r>
            <a:endParaRPr lang="ru-RU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16366" y="3573015"/>
            <a:ext cx="4095593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федеральный орган исполнительной власти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7984" y="3573016"/>
            <a:ext cx="4608512" cy="46166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Территориальный орган федерального государственного энергетического надзора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367" y="4149080"/>
            <a:ext cx="8920129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оперативной информации об авариях и инцидентах I категории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электроэнергетике осуществляется</a:t>
            </a:r>
            <a:endParaRPr lang="ru-RU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16366" y="4869160"/>
            <a:ext cx="1575314" cy="156966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оперативным персоналом объекта электроэнергетики – в течении 20 минут с момента возникновения аварии или инцидента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03902" y="4869159"/>
            <a:ext cx="2421977" cy="19389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оперативным персоналом объекта электроэнергетики или уполномоченным административно - техническим персоналом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течении 20 минут с момента возникновения аварии или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инцидента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категории, которая подлежит расследованию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Ростехнадзором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0327" y="4869159"/>
            <a:ext cx="2421977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диспетчерским персоналом субъекта оперативно-диспетчерского управления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уполномоченному федеральному органу исполнительной власти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территориальному органу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позднее 1 часа с момента получения такой оперативной информации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257" y="4853068"/>
            <a:ext cx="2160240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Уведомлением диспетчерского центра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уполномоченного федерального органа исполнительной власти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территориального органа Ростехнадзора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позднее 24 часов с момента получения ОИ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76944" y="1863482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6160297" y="1863482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2796299" y="1863482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176944" y="3366279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>
            <a:off x="4564764" y="3366280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>
            <a:off x="176943" y="4646332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1945571" y="4646332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4427984" y="4646332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>
            <a:off x="7020272" y="4618409"/>
            <a:ext cx="218591" cy="4134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14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2104</Words>
  <Application>Microsoft Office PowerPoint</Application>
  <PresentationFormat>Экран (4:3)</PresentationFormat>
  <Paragraphs>242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Правила расследования причин аварий и инцидентов в электроэнергетике и новый Порядок передачи оперативной информации об авариях и инцидентах в электроэнергетике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Глушкова Алиса Игоревна</dc:creator>
  <cp:lastModifiedBy>Рябухин Евгений Анатольевич</cp:lastModifiedBy>
  <cp:revision>507</cp:revision>
  <cp:lastPrinted>2026-02-20T10:03:58Z</cp:lastPrinted>
  <dcterms:created xsi:type="dcterms:W3CDTF">2023-09-18T06:28:22Z</dcterms:created>
  <dcterms:modified xsi:type="dcterms:W3CDTF">2026-02-26T09:20:40Z</dcterms:modified>
</cp:coreProperties>
</file>